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AB3A824-1A51-4B26-AD58-A6D8E14F6C04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309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3024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40526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5726227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34657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70271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23135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1561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835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618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52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63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4393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75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70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473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14344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321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  <p:sldLayoutId id="2147483794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35CCF-49BD-214A-858D-667276A313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Price Modeling in Ames, 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7E3193-5E34-7648-A6AB-AF1C0B2E7E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Linear Regression Modeling &amp; Optimization</a:t>
            </a:r>
          </a:p>
        </p:txBody>
      </p:sp>
    </p:spTree>
    <p:extLst>
      <p:ext uri="{BB962C8B-B14F-4D97-AF65-F5344CB8AC3E}">
        <p14:creationId xmlns:p14="http://schemas.microsoft.com/office/powerpoint/2010/main" val="3406655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a16="http://schemas.microsoft.com/office/drawing/2014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B7D4B16D-600A-41A1-8B1B-3727C56C0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DE7C35E0-BD19-4AFC-81BF-7A7507E9C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60000"/>
            </a:schemeClr>
          </a:solidFill>
          <a:effectLst/>
        </p:grpSpPr>
        <p:sp>
          <p:nvSpPr>
            <p:cNvPr id="68" name="Rectangle 5">
              <a:extLst>
                <a:ext uri="{FF2B5EF4-FFF2-40B4-BE49-F238E27FC236}">
                  <a16:creationId xmlns:a16="http://schemas.microsoft.com/office/drawing/2014/main" id="{1E08D20A-3975-4596-85C6-D4679958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630A9349-BFE4-4720-A229-98DCD3B69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28487744-BBC9-4D40-85B3-0D45003C3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Rectangle 8">
              <a:extLst>
                <a:ext uri="{FF2B5EF4-FFF2-40B4-BE49-F238E27FC236}">
                  <a16:creationId xmlns:a16="http://schemas.microsoft.com/office/drawing/2014/main" id="{FAD6EF4D-97BD-46B4-9B5B-CD70971DD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2" name="Freeform 9">
              <a:extLst>
                <a:ext uri="{FF2B5EF4-FFF2-40B4-BE49-F238E27FC236}">
                  <a16:creationId xmlns:a16="http://schemas.microsoft.com/office/drawing/2014/main" id="{210DCC42-11D2-4162-B47A-869B3F669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E4880D6-6ECE-4F1B-B474-FE3940D0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A1A39307-F675-49D2-9E45-28DA2AB5C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id="{AC5E23C5-C5D6-4BC3-9531-C0B2D7D29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id="{4D3FC0A7-9672-4B19-8D54-71C3B39F7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9911D04C-3FFB-4D1E-8F59-5C02692E3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id="{A0178C8F-EF32-4F3D-B022-60A7DE136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EEB2DD25-DE0D-48CE-8218-E4EF12273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7">
              <a:extLst>
                <a:ext uri="{FF2B5EF4-FFF2-40B4-BE49-F238E27FC236}">
                  <a16:creationId xmlns:a16="http://schemas.microsoft.com/office/drawing/2014/main" id="{13C92E55-66CB-48F7-BF28-5D8ED146B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8">
              <a:extLst>
                <a:ext uri="{FF2B5EF4-FFF2-40B4-BE49-F238E27FC236}">
                  <a16:creationId xmlns:a16="http://schemas.microsoft.com/office/drawing/2014/main" id="{CB0B6C7B-4820-48AB-92AF-896559F00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9">
              <a:extLst>
                <a:ext uri="{FF2B5EF4-FFF2-40B4-BE49-F238E27FC236}">
                  <a16:creationId xmlns:a16="http://schemas.microsoft.com/office/drawing/2014/main" id="{2018EECD-4518-458F-989E-6FCAE5AE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0">
              <a:extLst>
                <a:ext uri="{FF2B5EF4-FFF2-40B4-BE49-F238E27FC236}">
                  <a16:creationId xmlns:a16="http://schemas.microsoft.com/office/drawing/2014/main" id="{1FB0915F-3C52-468A-87E7-F3EE381DA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7B184771-5A8E-4ED5-9179-24B19F26C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2">
              <a:extLst>
                <a:ext uri="{FF2B5EF4-FFF2-40B4-BE49-F238E27FC236}">
                  <a16:creationId xmlns:a16="http://schemas.microsoft.com/office/drawing/2014/main" id="{BC5162D1-D64C-4FBA-BE86-11B27A743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3">
              <a:extLst>
                <a:ext uri="{FF2B5EF4-FFF2-40B4-BE49-F238E27FC236}">
                  <a16:creationId xmlns:a16="http://schemas.microsoft.com/office/drawing/2014/main" id="{9EFF345C-6A58-4123-B2D1-2ED9E3691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4">
              <a:extLst>
                <a:ext uri="{FF2B5EF4-FFF2-40B4-BE49-F238E27FC236}">
                  <a16:creationId xmlns:a16="http://schemas.microsoft.com/office/drawing/2014/main" id="{03CE89F7-AE1C-4370-920E-EE04C412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5">
              <a:extLst>
                <a:ext uri="{FF2B5EF4-FFF2-40B4-BE49-F238E27FC236}">
                  <a16:creationId xmlns:a16="http://schemas.microsoft.com/office/drawing/2014/main" id="{D6E298F6-F99D-49EF-B614-24D2179C2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6">
              <a:extLst>
                <a:ext uri="{FF2B5EF4-FFF2-40B4-BE49-F238E27FC236}">
                  <a16:creationId xmlns:a16="http://schemas.microsoft.com/office/drawing/2014/main" id="{2424FD35-451D-468C-9EB2-8DA350C12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7">
              <a:extLst>
                <a:ext uri="{FF2B5EF4-FFF2-40B4-BE49-F238E27FC236}">
                  <a16:creationId xmlns:a16="http://schemas.microsoft.com/office/drawing/2014/main" id="{45BC0C6F-B91F-42CC-9046-522FE8223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8">
              <a:extLst>
                <a:ext uri="{FF2B5EF4-FFF2-40B4-BE49-F238E27FC236}">
                  <a16:creationId xmlns:a16="http://schemas.microsoft.com/office/drawing/2014/main" id="{F88AFBEE-A8B5-4B18-B834-5269F6C13C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9">
              <a:extLst>
                <a:ext uri="{FF2B5EF4-FFF2-40B4-BE49-F238E27FC236}">
                  <a16:creationId xmlns:a16="http://schemas.microsoft.com/office/drawing/2014/main" id="{64B0F493-EC69-4C85-87D4-287628231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0">
              <a:extLst>
                <a:ext uri="{FF2B5EF4-FFF2-40B4-BE49-F238E27FC236}">
                  <a16:creationId xmlns:a16="http://schemas.microsoft.com/office/drawing/2014/main" id="{09920E7F-979C-40F6-8FB1-791325A4A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1">
              <a:extLst>
                <a:ext uri="{FF2B5EF4-FFF2-40B4-BE49-F238E27FC236}">
                  <a16:creationId xmlns:a16="http://schemas.microsoft.com/office/drawing/2014/main" id="{1387BCC3-D7BF-443E-B18C-87B696E64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2">
              <a:extLst>
                <a:ext uri="{FF2B5EF4-FFF2-40B4-BE49-F238E27FC236}">
                  <a16:creationId xmlns:a16="http://schemas.microsoft.com/office/drawing/2014/main" id="{F1C0670D-9FA2-48D7-AFDB-4438ECC3E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Rectangle 33">
              <a:extLst>
                <a:ext uri="{FF2B5EF4-FFF2-40B4-BE49-F238E27FC236}">
                  <a16:creationId xmlns:a16="http://schemas.microsoft.com/office/drawing/2014/main" id="{34088C0C-CAD1-4E66-A162-1D7020365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34">
              <a:extLst>
                <a:ext uri="{FF2B5EF4-FFF2-40B4-BE49-F238E27FC236}">
                  <a16:creationId xmlns:a16="http://schemas.microsoft.com/office/drawing/2014/main" id="{B8C224A6-72B4-4763-B708-65A321D0D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5">
              <a:extLst>
                <a:ext uri="{FF2B5EF4-FFF2-40B4-BE49-F238E27FC236}">
                  <a16:creationId xmlns:a16="http://schemas.microsoft.com/office/drawing/2014/main" id="{2EE3A964-523C-470B-8B10-09053452C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6">
              <a:extLst>
                <a:ext uri="{FF2B5EF4-FFF2-40B4-BE49-F238E27FC236}">
                  <a16:creationId xmlns:a16="http://schemas.microsoft.com/office/drawing/2014/main" id="{1B87487E-C0EA-4E2A-8FC0-3D4C4F017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7">
              <a:extLst>
                <a:ext uri="{FF2B5EF4-FFF2-40B4-BE49-F238E27FC236}">
                  <a16:creationId xmlns:a16="http://schemas.microsoft.com/office/drawing/2014/main" id="{D8B57E7E-D885-4A0B-BBA0-E3BC3A68C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8">
              <a:extLst>
                <a:ext uri="{FF2B5EF4-FFF2-40B4-BE49-F238E27FC236}">
                  <a16:creationId xmlns:a16="http://schemas.microsoft.com/office/drawing/2014/main" id="{6FB84573-B84B-4571-A6E5-91CD308E7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9">
              <a:extLst>
                <a:ext uri="{FF2B5EF4-FFF2-40B4-BE49-F238E27FC236}">
                  <a16:creationId xmlns:a16="http://schemas.microsoft.com/office/drawing/2014/main" id="{7EE5EE00-E139-4AB9-ACFC-5E39CFA95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0">
              <a:extLst>
                <a:ext uri="{FF2B5EF4-FFF2-40B4-BE49-F238E27FC236}">
                  <a16:creationId xmlns:a16="http://schemas.microsoft.com/office/drawing/2014/main" id="{5A38A6AA-6753-4EFE-94BB-96DF7397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1">
              <a:extLst>
                <a:ext uri="{FF2B5EF4-FFF2-40B4-BE49-F238E27FC236}">
                  <a16:creationId xmlns:a16="http://schemas.microsoft.com/office/drawing/2014/main" id="{506AB599-570B-4547-97F4-F2C672301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2">
              <a:extLst>
                <a:ext uri="{FF2B5EF4-FFF2-40B4-BE49-F238E27FC236}">
                  <a16:creationId xmlns:a16="http://schemas.microsoft.com/office/drawing/2014/main" id="{9AFDEA1E-DBAB-4507-8D36-786F19A85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3">
              <a:extLst>
                <a:ext uri="{FF2B5EF4-FFF2-40B4-BE49-F238E27FC236}">
                  <a16:creationId xmlns:a16="http://schemas.microsoft.com/office/drawing/2014/main" id="{C824D6F7-0BDF-4C8C-869D-BDDEB0764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4">
              <a:extLst>
                <a:ext uri="{FF2B5EF4-FFF2-40B4-BE49-F238E27FC236}">
                  <a16:creationId xmlns:a16="http://schemas.microsoft.com/office/drawing/2014/main" id="{6953C491-AE0F-4D2B-9474-18D5E8B5D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45">
              <a:extLst>
                <a:ext uri="{FF2B5EF4-FFF2-40B4-BE49-F238E27FC236}">
                  <a16:creationId xmlns:a16="http://schemas.microsoft.com/office/drawing/2014/main" id="{5B956350-9BDD-4090-B2B6-12C13D1CE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46">
              <a:extLst>
                <a:ext uri="{FF2B5EF4-FFF2-40B4-BE49-F238E27FC236}">
                  <a16:creationId xmlns:a16="http://schemas.microsoft.com/office/drawing/2014/main" id="{ECE31E80-E354-44C3-81E0-4E3E41DDF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7">
              <a:extLst>
                <a:ext uri="{FF2B5EF4-FFF2-40B4-BE49-F238E27FC236}">
                  <a16:creationId xmlns:a16="http://schemas.microsoft.com/office/drawing/2014/main" id="{9DFA35DB-5360-405A-A7EB-064E51FBC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8">
              <a:extLst>
                <a:ext uri="{FF2B5EF4-FFF2-40B4-BE49-F238E27FC236}">
                  <a16:creationId xmlns:a16="http://schemas.microsoft.com/office/drawing/2014/main" id="{2DA499BD-4313-4AD1-BE87-4BEF50FEC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9">
              <a:extLst>
                <a:ext uri="{FF2B5EF4-FFF2-40B4-BE49-F238E27FC236}">
                  <a16:creationId xmlns:a16="http://schemas.microsoft.com/office/drawing/2014/main" id="{680E4C6D-12D1-417A-A709-EC416D98F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0">
              <a:extLst>
                <a:ext uri="{FF2B5EF4-FFF2-40B4-BE49-F238E27FC236}">
                  <a16:creationId xmlns:a16="http://schemas.microsoft.com/office/drawing/2014/main" id="{C93537B4-09B6-4CC6-92DE-3D3BDAC7A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1">
              <a:extLst>
                <a:ext uri="{FF2B5EF4-FFF2-40B4-BE49-F238E27FC236}">
                  <a16:creationId xmlns:a16="http://schemas.microsoft.com/office/drawing/2014/main" id="{5D100FC5-9EA8-4DA7-AFA4-BC60831FD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2">
              <a:extLst>
                <a:ext uri="{FF2B5EF4-FFF2-40B4-BE49-F238E27FC236}">
                  <a16:creationId xmlns:a16="http://schemas.microsoft.com/office/drawing/2014/main" id="{3F10D757-6A3B-4314-9755-419B3738E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3">
              <a:extLst>
                <a:ext uri="{FF2B5EF4-FFF2-40B4-BE49-F238E27FC236}">
                  <a16:creationId xmlns:a16="http://schemas.microsoft.com/office/drawing/2014/main" id="{28A4D881-D08B-4AAF-866D-7C3160112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4">
              <a:extLst>
                <a:ext uri="{FF2B5EF4-FFF2-40B4-BE49-F238E27FC236}">
                  <a16:creationId xmlns:a16="http://schemas.microsoft.com/office/drawing/2014/main" id="{A666F3F8-571E-483F-9B9F-31EDB91A9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5">
              <a:extLst>
                <a:ext uri="{FF2B5EF4-FFF2-40B4-BE49-F238E27FC236}">
                  <a16:creationId xmlns:a16="http://schemas.microsoft.com/office/drawing/2014/main" id="{18305C0F-0A00-450D-92A1-313C72439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6">
              <a:extLst>
                <a:ext uri="{FF2B5EF4-FFF2-40B4-BE49-F238E27FC236}">
                  <a16:creationId xmlns:a16="http://schemas.microsoft.com/office/drawing/2014/main" id="{9A5635D8-CCB7-4D16-BB87-B1BC1AC97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7">
              <a:extLst>
                <a:ext uri="{FF2B5EF4-FFF2-40B4-BE49-F238E27FC236}">
                  <a16:creationId xmlns:a16="http://schemas.microsoft.com/office/drawing/2014/main" id="{7C10A784-B5EE-4486-96E7-3CC72B93A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8">
              <a:extLst>
                <a:ext uri="{FF2B5EF4-FFF2-40B4-BE49-F238E27FC236}">
                  <a16:creationId xmlns:a16="http://schemas.microsoft.com/office/drawing/2014/main" id="{AE5FA7CA-916C-4A34-A727-E0289D891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3" name="Picture 2">
            <a:extLst>
              <a:ext uri="{FF2B5EF4-FFF2-40B4-BE49-F238E27FC236}">
                <a16:creationId xmlns:a16="http://schemas.microsoft.com/office/drawing/2014/main" id="{51039561-92F9-40EE-900B-6AA0F5804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952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p14="http://schemas.microsoft.com/office/powerpoint/2010/main" xmlns:a16="http://schemas.microsoft.com/office/drawing/2014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B079F4-99F5-DF4A-A1C5-C07FBA5D6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113" y="1122363"/>
            <a:ext cx="4527929" cy="4287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dirty="0"/>
              <a:t>Thank you</a:t>
            </a: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D902DA06-324A-48CE-8C20-94535480A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133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896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56723-5224-8744-AB4B-2DC751963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your worth?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40E83-73D0-BC4E-BFCB-DBA4A166A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the value of homes in Ames, IA</a:t>
            </a:r>
          </a:p>
          <a:p>
            <a:r>
              <a:rPr lang="en-US" dirty="0"/>
              <a:t>Identifying features that affected housing prices</a:t>
            </a:r>
          </a:p>
          <a:p>
            <a:r>
              <a:rPr lang="en-US" dirty="0"/>
              <a:t>Identifying neighborhoods that increase or decrease home price</a:t>
            </a:r>
          </a:p>
          <a:p>
            <a:r>
              <a:rPr lang="en-US" dirty="0"/>
              <a:t>Creating a model for future housing predictions</a:t>
            </a:r>
          </a:p>
        </p:txBody>
      </p:sp>
    </p:spTree>
    <p:extLst>
      <p:ext uri="{BB962C8B-B14F-4D97-AF65-F5344CB8AC3E}">
        <p14:creationId xmlns:p14="http://schemas.microsoft.com/office/powerpoint/2010/main" val="978771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9F15D-8D36-B142-94B8-DF1F889CC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AE516-67BC-5347-8DDB-FD9174F66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Define Goals &amp; Questions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Data Collection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Data Cleaning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Exploratory Data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Defining Features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Construct Model &amp; Develop Predictions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Evaluate Model Performance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Answer the Question</a:t>
            </a: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DBA6077F-9901-4047-9C73-681E4015EB14}"/>
              </a:ext>
            </a:extLst>
          </p:cNvPr>
          <p:cNvSpPr/>
          <p:nvPr/>
        </p:nvSpPr>
        <p:spPr>
          <a:xfrm rot="5400000" flipH="1">
            <a:off x="6069697" y="2471351"/>
            <a:ext cx="2689655" cy="3950044"/>
          </a:xfrm>
          <a:prstGeom prst="uturnArrow">
            <a:avLst>
              <a:gd name="adj1" fmla="val 9672"/>
              <a:gd name="adj2" fmla="val 9515"/>
              <a:gd name="adj3" fmla="val 27190"/>
              <a:gd name="adj4" fmla="val 43750"/>
              <a:gd name="adj5" fmla="val 9783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848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31A64E-1AC4-A04A-BD3D-959D8A81B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Model performance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09A5C-4A7C-6248-9775-57F919BE9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Model predicts 87% of the variance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No critical outliers identified</a:t>
            </a:r>
          </a:p>
          <a:p>
            <a:r>
              <a:rPr lang="en-US" sz="2000" dirty="0">
                <a:solidFill>
                  <a:srgbClr val="FFFFFF"/>
                </a:solidFill>
              </a:rPr>
              <a:t>Incorporates 14 features</a:t>
            </a:r>
          </a:p>
          <a:p>
            <a:pPr lvl="1"/>
            <a:r>
              <a:rPr lang="en-US" sz="1400" dirty="0">
                <a:solidFill>
                  <a:srgbClr val="FFFFFF"/>
                </a:solidFill>
              </a:rPr>
              <a:t>4 Meta Features</a:t>
            </a:r>
          </a:p>
          <a:p>
            <a:pPr lvl="1"/>
            <a:r>
              <a:rPr lang="en-US" sz="1400" dirty="0">
                <a:solidFill>
                  <a:srgbClr val="FFFFFF"/>
                </a:solidFill>
              </a:rPr>
              <a:t>8 Neighborhoods</a:t>
            </a:r>
          </a:p>
          <a:p>
            <a:pPr lvl="1"/>
            <a:r>
              <a:rPr lang="en-US" sz="1400" dirty="0">
                <a:solidFill>
                  <a:srgbClr val="FFFFFF"/>
                </a:solidFill>
              </a:rPr>
              <a:t>Mansion Error Stabilizer</a:t>
            </a:r>
          </a:p>
          <a:p>
            <a:pPr lvl="1"/>
            <a:r>
              <a:rPr lang="en-US" sz="1400" dirty="0">
                <a:solidFill>
                  <a:srgbClr val="FFFFFF"/>
                </a:solidFill>
              </a:rPr>
              <a:t>Year Remodeled / Added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54D226F-5B72-AF4F-9320-95A4C11C4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6694" y="643467"/>
            <a:ext cx="6034213" cy="55665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F1619F-B61B-364E-B435-DD4BCE65E2EC}"/>
              </a:ext>
            </a:extLst>
          </p:cNvPr>
          <p:cNvSpPr txBox="1"/>
          <p:nvPr/>
        </p:nvSpPr>
        <p:spPr>
          <a:xfrm>
            <a:off x="7438767" y="6235700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Actual Sale Price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E0DCB28-7427-1F4C-A98F-43C78DB90E04}"/>
              </a:ext>
            </a:extLst>
          </p:cNvPr>
          <p:cNvSpPr txBox="1"/>
          <p:nvPr/>
        </p:nvSpPr>
        <p:spPr>
          <a:xfrm rot="16200000">
            <a:off x="3745237" y="3242081"/>
            <a:ext cx="2047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Predicted Sale Price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6745181-04FA-B049-BE1E-A59E0E44AEA5}"/>
              </a:ext>
            </a:extLst>
          </p:cNvPr>
          <p:cNvSpPr txBox="1"/>
          <p:nvPr/>
        </p:nvSpPr>
        <p:spPr>
          <a:xfrm>
            <a:off x="9386809" y="5193684"/>
            <a:ext cx="1507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Quality Metric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FA974C-3FC5-6F45-AC0B-CEAA6DCE6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0738" y="5526902"/>
            <a:ext cx="1454748" cy="24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014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CC39-E29E-5048-A255-A93A54E9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primer on sale price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C50ED4-BDFD-6640-B145-F333FA1D9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4121" y="2015281"/>
            <a:ext cx="6078539" cy="40523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0119CB-F9A3-3E40-9CF3-12304FF16B86}"/>
              </a:ext>
            </a:extLst>
          </p:cNvPr>
          <p:cNvSpPr txBox="1"/>
          <p:nvPr/>
        </p:nvSpPr>
        <p:spPr>
          <a:xfrm>
            <a:off x="5345897" y="6067641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Sale Price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DEF61C-80CB-664B-AE0B-A57E2EAD28CB}"/>
              </a:ext>
            </a:extLst>
          </p:cNvPr>
          <p:cNvSpPr txBox="1"/>
          <p:nvPr/>
        </p:nvSpPr>
        <p:spPr>
          <a:xfrm rot="16200000">
            <a:off x="1703862" y="3856794"/>
            <a:ext cx="1291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of Houses</a:t>
            </a:r>
          </a:p>
        </p:txBody>
      </p:sp>
    </p:spTree>
    <p:extLst>
      <p:ext uri="{BB962C8B-B14F-4D97-AF65-F5344CB8AC3E}">
        <p14:creationId xmlns:p14="http://schemas.microsoft.com/office/powerpoint/2010/main" val="1070372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4CCEE-7725-3244-AFD3-46984561D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review of key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14FBFE-9945-6546-AFE2-858A47C5E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6" y="1903818"/>
            <a:ext cx="5153013" cy="45671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C3AFC0-22B7-E942-BBB2-DE769A55AF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23" t="13585" b="71280"/>
          <a:stretch/>
        </p:blipFill>
        <p:spPr>
          <a:xfrm>
            <a:off x="6094412" y="1572542"/>
            <a:ext cx="5293191" cy="271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58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6C72A-9104-EE4E-8BC6-42A3EE17A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features affect price?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3874070-D881-F048-91A3-04999F432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179517"/>
              </p:ext>
            </p:extLst>
          </p:nvPr>
        </p:nvGraphicFramePr>
        <p:xfrm>
          <a:off x="1433383" y="1822140"/>
          <a:ext cx="4064000" cy="4300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19813517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32802737"/>
                    </a:ext>
                  </a:extLst>
                </a:gridCol>
              </a:tblGrid>
              <a:tr h="61433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Strength of Effect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921521"/>
                  </a:ext>
                </a:extLst>
              </a:tr>
              <a:tr h="61433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435336"/>
                  </a:ext>
                </a:extLst>
              </a:tr>
              <a:tr h="61433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House Quality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0.142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2677847"/>
                  </a:ext>
                </a:extLst>
              </a:tr>
              <a:tr h="61433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Year </a:t>
                      </a:r>
                      <a:r>
                        <a:rPr lang="en-US" dirty="0" err="1"/>
                        <a:t>Remod</a:t>
                      </a:r>
                      <a:r>
                        <a:rPr lang="en-US" dirty="0"/>
                        <a:t> / Add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3959674"/>
                  </a:ext>
                </a:extLst>
              </a:tr>
              <a:tr h="61433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Baths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1184355"/>
                  </a:ext>
                </a:extLst>
              </a:tr>
              <a:tr h="61433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Porch / Deck 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5455221"/>
                  </a:ext>
                </a:extLst>
              </a:tr>
              <a:tr h="61433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Mansion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-0.042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167022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CA4D4FF-F742-C840-B267-98F26AEB8F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3369481"/>
              </p:ext>
            </p:extLst>
          </p:nvPr>
        </p:nvGraphicFramePr>
        <p:xfrm>
          <a:off x="6096000" y="1788169"/>
          <a:ext cx="4064000" cy="43678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19813517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32802737"/>
                    </a:ext>
                  </a:extLst>
                </a:gridCol>
              </a:tblGrid>
              <a:tr h="4659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Neighborhood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Strength of Effect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921521"/>
                  </a:ext>
                </a:extLst>
              </a:tr>
              <a:tr h="4659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Northridge Heights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435336"/>
                  </a:ext>
                </a:extLst>
              </a:tr>
              <a:tr h="4659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Stone Brook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3959674"/>
                  </a:ext>
                </a:extLst>
              </a:tr>
              <a:tr h="4659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Northridge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1184355"/>
                  </a:ext>
                </a:extLst>
              </a:tr>
              <a:tr h="4659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Northwest Ames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5455221"/>
                  </a:ext>
                </a:extLst>
              </a:tr>
              <a:tr h="4659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Somerset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-0.002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1670228"/>
                  </a:ext>
                </a:extLst>
              </a:tr>
              <a:tr h="4659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Edwards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-0.013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6505341"/>
                  </a:ext>
                </a:extLst>
              </a:tr>
              <a:tr h="606594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Iowa DOT and Rail Road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-0.024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6579931"/>
                  </a:ext>
                </a:extLst>
              </a:tr>
              <a:tr h="46596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Old Town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-0.033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157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4178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E59F4E-57F7-B049-91C1-01F606610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Applicability of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4A4B6-0D70-5844-9441-AF6B516AB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Central features are highly portable</a:t>
            </a:r>
          </a:p>
          <a:p>
            <a:r>
              <a:rPr lang="en-US" sz="2000" dirty="0"/>
              <a:t>Many features can be pared down with small effect on model accuracy</a:t>
            </a:r>
          </a:p>
          <a:p>
            <a:r>
              <a:rPr lang="en-US" sz="2000" dirty="0"/>
              <a:t>Data collection could be less intensive</a:t>
            </a:r>
          </a:p>
          <a:p>
            <a:r>
              <a:rPr lang="en-US" sz="2000" dirty="0"/>
              <a:t>Model engineered to easily translate to new geographies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F0CC0D-6384-394F-9DF6-080A3359F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824793"/>
            <a:ext cx="5456279" cy="518346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noFill/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382160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3E9C8-13C8-BC4F-ACB8-C5841634F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EFBF8-C78C-2F41-8AD1-34138E7FC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Clean and refine model – many features were ignored entirely</a:t>
            </a:r>
          </a:p>
          <a:p>
            <a:r>
              <a:rPr lang="en-US" dirty="0"/>
              <a:t>Incorporate more variables – collect different data</a:t>
            </a:r>
          </a:p>
          <a:p>
            <a:r>
              <a:rPr lang="en-US" dirty="0"/>
              <a:t>Apply model to new geography</a:t>
            </a:r>
          </a:p>
          <a:p>
            <a:r>
              <a:rPr lang="en-US" dirty="0"/>
              <a:t>Track changes in housing prices and changes in feature effect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8236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228</Words>
  <Application>Microsoft Macintosh PowerPoint</Application>
  <PresentationFormat>Widescreen</PresentationFormat>
  <Paragraphs>75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</vt:lpstr>
      <vt:lpstr>Price Modeling in Ames, IA</vt:lpstr>
      <vt:lpstr>What’s your worth?</vt:lpstr>
      <vt:lpstr>Process</vt:lpstr>
      <vt:lpstr>Model performance overview</vt:lpstr>
      <vt:lpstr>A primer on sale price</vt:lpstr>
      <vt:lpstr>A review of key features</vt:lpstr>
      <vt:lpstr>What features affect price?</vt:lpstr>
      <vt:lpstr>Applicability of model</vt:lpstr>
      <vt:lpstr>Future research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Price Modeling in Ames, IA</dc:title>
  <dc:creator>James Lovejoy</dc:creator>
  <cp:lastModifiedBy>James Lovejoy</cp:lastModifiedBy>
  <cp:revision>1</cp:revision>
  <dcterms:created xsi:type="dcterms:W3CDTF">2019-03-22T00:23:14Z</dcterms:created>
  <dcterms:modified xsi:type="dcterms:W3CDTF">2019-03-22T00:26:42Z</dcterms:modified>
</cp:coreProperties>
</file>